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5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algn="r"/>
            <a:r>
              <a:rPr lang="en-US" sz="3600" dirty="0" smtClean="0"/>
              <a:t/>
            </a:r>
            <a:br>
              <a:rPr lang="en-US" sz="3600" dirty="0" smtClean="0"/>
            </a:br>
            <a:r>
              <a:rPr lang="ar-SA" sz="3600" b="1" u="sng" dirty="0" smtClean="0"/>
              <a:t>علاقة علم الاجتماع بالعلوم الاجتماعية</a:t>
            </a:r>
            <a:r>
              <a:rPr lang="en-US" sz="3600" dirty="0" smtClean="0"/>
              <a:t/>
            </a:r>
            <a:br>
              <a:rPr lang="en-US" sz="3600" dirty="0" smtClean="0"/>
            </a:br>
            <a:r>
              <a:rPr lang="ar-SA" sz="3600" b="1" u="sng" dirty="0" err="1" smtClean="0"/>
              <a:t>اولاً</a:t>
            </a:r>
            <a:r>
              <a:rPr lang="ar-SA" sz="3600" b="1" u="sng" dirty="0" smtClean="0"/>
              <a:t> :</a:t>
            </a:r>
            <a:r>
              <a:rPr lang="ar-IQ" sz="3600" b="1" u="sng" dirty="0" smtClean="0"/>
              <a:t>  </a:t>
            </a:r>
            <a:r>
              <a:rPr lang="ar-SA" sz="3600" b="1" u="sng" dirty="0" smtClean="0"/>
              <a:t>علاقة علم الاجتماع بعلم النفس</a:t>
            </a:r>
            <a:r>
              <a:rPr lang="ar-SA" sz="3600" dirty="0" smtClean="0"/>
              <a:t> </a:t>
            </a:r>
            <a:r>
              <a:rPr lang="en-US" sz="3600" dirty="0" smtClean="0"/>
              <a:t/>
            </a:r>
            <a:br>
              <a:rPr lang="en-US" sz="3600" dirty="0" smtClean="0"/>
            </a:br>
            <a:r>
              <a:rPr lang="ar-SA" sz="3600" b="1" u="sng" dirty="0" smtClean="0"/>
              <a:t> ثانياً : علاقة علم الاجتماع بعلم الأنثروبولوجيا</a:t>
            </a:r>
            <a:r>
              <a:rPr lang="en-US" sz="3600" dirty="0" smtClean="0"/>
              <a:t/>
            </a:r>
            <a:br>
              <a:rPr lang="en-US" sz="3600" dirty="0" smtClean="0"/>
            </a:br>
            <a:r>
              <a:rPr lang="ar-SA" sz="3600" b="1" u="sng" dirty="0" smtClean="0"/>
              <a:t> ثالثاً : علاقة علم الاجتماع بعلم التاريخ</a:t>
            </a:r>
            <a:r>
              <a:rPr lang="en-US" sz="3600" dirty="0" smtClean="0"/>
              <a:t/>
            </a:r>
            <a:br>
              <a:rPr lang="en-US" sz="3600" dirty="0" smtClean="0"/>
            </a:br>
            <a:r>
              <a:rPr lang="ar-SA" sz="3600" b="1" u="sng" dirty="0" smtClean="0"/>
              <a:t> رابعاً: علاقة علم الاجتماع بالجغرافيا</a:t>
            </a:r>
            <a:r>
              <a:rPr lang="en-US" sz="3600" dirty="0" smtClean="0"/>
              <a:t/>
            </a:r>
            <a:br>
              <a:rPr lang="en-US" sz="3600" dirty="0" smtClean="0"/>
            </a:br>
            <a:r>
              <a:rPr lang="en-US" sz="3600" dirty="0" smtClean="0"/>
              <a:t> </a:t>
            </a:r>
            <a:r>
              <a:rPr lang="ar-SA" sz="3600" b="1" u="sng" dirty="0" smtClean="0"/>
              <a:t>خامساً : علاقة علم الاجتماع بعلم الاقتصاد</a:t>
            </a:r>
            <a:r>
              <a:rPr lang="ar-IQ" sz="3600" b="1" u="sng" dirty="0" smtClean="0"/>
              <a:t/>
            </a:r>
            <a:br>
              <a:rPr lang="ar-IQ" sz="3600" b="1" u="sng" dirty="0" smtClean="0"/>
            </a:br>
            <a:r>
              <a:rPr lang="ar-SA" sz="3600" b="1" u="sng" dirty="0" smtClean="0"/>
              <a:t> سادساً: علاقة علم الاجتماع بعلم السياسة</a:t>
            </a:r>
            <a:r>
              <a:rPr lang="en-US" sz="3600" dirty="0" smtClean="0"/>
              <a:t/>
            </a:r>
            <a:br>
              <a:rPr lang="en-US" sz="3600" dirty="0" smtClean="0"/>
            </a:br>
            <a:r>
              <a:rPr lang="ar-SA" sz="3600" b="1" u="sng" dirty="0" smtClean="0"/>
              <a:t> سابعاً : علاقة علم الاجتماع بالإدارة</a:t>
            </a:r>
            <a:r>
              <a:rPr lang="ar-IQ" sz="3600" b="1" u="sng" dirty="0" smtClean="0"/>
              <a:t/>
            </a:r>
            <a:br>
              <a:rPr lang="ar-IQ" sz="3600" b="1" u="sng" dirty="0" smtClean="0"/>
            </a:br>
            <a:r>
              <a:rPr lang="ar-SA" sz="3600" b="1" u="sng" dirty="0" smtClean="0"/>
              <a:t> ثامناً : علاقة علم الاجتماع بعلم اللغة</a:t>
            </a:r>
            <a:r>
              <a:rPr lang="en-US" sz="3600" dirty="0" smtClean="0"/>
              <a:t/>
            </a:r>
            <a:br>
              <a:rPr lang="en-US" sz="3600" dirty="0" smtClean="0"/>
            </a:br>
            <a:r>
              <a:rPr lang="ar-SA" sz="3600" b="1" u="sng" dirty="0" smtClean="0"/>
              <a:t> تاسعاً :  علاقة علم الاجتماع بالقانون</a:t>
            </a:r>
            <a:r>
              <a:rPr lang="en-US" sz="3600" dirty="0" smtClean="0"/>
              <a:t/>
            </a:r>
            <a:br>
              <a:rPr lang="en-US" sz="3600" dirty="0" smtClean="0"/>
            </a:br>
            <a:r>
              <a:rPr lang="ar-SA" sz="3600" b="1" u="sng" dirty="0" smtClean="0"/>
              <a:t> عاشراً:</a:t>
            </a:r>
            <a:r>
              <a:rPr lang="ar-IQ" sz="3600" b="1" u="sng" dirty="0" smtClean="0"/>
              <a:t>  </a:t>
            </a:r>
            <a:r>
              <a:rPr lang="ar-SA" sz="3600" b="1" u="sng" dirty="0" smtClean="0"/>
              <a:t>علاقة علم الاجتماع بالخدمة الاجتماعية</a:t>
            </a:r>
            <a:r>
              <a:rPr lang="en-US" sz="3600" dirty="0" smtClean="0"/>
              <a:t/>
            </a:r>
            <a:br>
              <a:rPr lang="en-US" sz="3600" dirty="0" smtClean="0"/>
            </a:br>
            <a:endParaRPr lang="ar-SA" sz="3600" dirty="0"/>
          </a:p>
        </p:txBody>
      </p:sp>
    </p:spTree>
  </p:cSld>
  <p:clrMapOvr>
    <a:masterClrMapping/>
  </p:clrMapOvr>
  <p:transition spd="slow">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algn="r"/>
            <a:r>
              <a:rPr lang="ar-IQ" sz="2400" b="1" u="sng" dirty="0" smtClean="0">
                <a:solidFill>
                  <a:schemeClr val="accent2">
                    <a:lumMod val="75000"/>
                  </a:schemeClr>
                </a:solidFill>
              </a:rPr>
              <a:t>علاقة علم الاجتماع الرياضي بعلم النفس الرياضي</a:t>
            </a:r>
            <a:br>
              <a:rPr lang="ar-IQ" sz="2400" b="1" u="sng" dirty="0" smtClean="0">
                <a:solidFill>
                  <a:schemeClr val="accent2">
                    <a:lumMod val="75000"/>
                  </a:schemeClr>
                </a:solidFill>
              </a:rPr>
            </a:br>
            <a:r>
              <a:rPr lang="en-US" sz="2400" dirty="0" smtClean="0"/>
              <a:t/>
            </a:r>
            <a:br>
              <a:rPr lang="en-US" sz="2400" dirty="0" smtClean="0"/>
            </a:br>
            <a:r>
              <a:rPr lang="en-US" sz="2400" dirty="0" smtClean="0"/>
              <a:t>   </a:t>
            </a:r>
            <a:r>
              <a:rPr lang="ar-IQ" sz="2400" dirty="0" smtClean="0"/>
              <a:t>    </a:t>
            </a:r>
            <a:r>
              <a:rPr lang="ar-SA" sz="2400" u="sng" dirty="0" smtClean="0"/>
              <a:t>قد يتصور بعضهم أن علم الاجتماع يهتم بدراسة الجماعة بينما يهتم علم النفس بدراسة الفرد ،</a:t>
            </a:r>
            <a:r>
              <a:rPr lang="ar-SA" sz="2400" dirty="0" smtClean="0"/>
              <a:t> غير أن هذا الاتجاه لا يقرر الحقيقة كاملة ، فالجماعة ما هي إلا عدد أقل أو أكثر من الأفراد ، والجماعات لا تفكر أو تشعر أو تتصرف إلا في أسلوب مجازي ، إذ أن التفكير </a:t>
            </a:r>
            <a:r>
              <a:rPr lang="ar-SA" sz="2400" dirty="0" err="1" smtClean="0"/>
              <a:t>و</a:t>
            </a:r>
            <a:r>
              <a:rPr lang="ar-SA" sz="2400" dirty="0" smtClean="0"/>
              <a:t> السلوك لا يصدران إلا عن الأفراد ، كما أن الإنسان الفرد ليس له وجود والحياة الإنسانية إلا في وسط جمعي وهذا يظهر التداخل بين كل من علم الاجتماع </a:t>
            </a:r>
            <a:r>
              <a:rPr lang="ar-SA" sz="2400" dirty="0" err="1" smtClean="0"/>
              <a:t>و</a:t>
            </a:r>
            <a:r>
              <a:rPr lang="ar-SA" sz="2400" dirty="0" smtClean="0"/>
              <a:t> علم النفس </a:t>
            </a:r>
            <a:r>
              <a:rPr lang="ar-SA" sz="2400" dirty="0" err="1" smtClean="0"/>
              <a:t>و</a:t>
            </a:r>
            <a:r>
              <a:rPr lang="ar-SA" sz="2400" dirty="0" smtClean="0"/>
              <a:t> يظهر بوضوح في فرع علم النفس الاجتماعي الذي يقع على الحدود بين العلمين</a:t>
            </a:r>
            <a:r>
              <a:rPr lang="en-US" sz="2400" dirty="0" smtClean="0"/>
              <a:t>. </a:t>
            </a:r>
            <a:r>
              <a:rPr lang="ar-SA" sz="2400" dirty="0" smtClean="0"/>
              <a:t> </a:t>
            </a:r>
            <a:r>
              <a:rPr lang="ar-IQ" sz="2400" dirty="0" smtClean="0"/>
              <a:t/>
            </a:r>
            <a:br>
              <a:rPr lang="ar-IQ" sz="2400" dirty="0" smtClean="0"/>
            </a:br>
            <a:r>
              <a:rPr lang="en-US" sz="2400" dirty="0" smtClean="0"/>
              <a:t/>
            </a:r>
            <a:br>
              <a:rPr lang="en-US" sz="2400" dirty="0" smtClean="0"/>
            </a:br>
            <a:r>
              <a:rPr lang="ar-IQ" sz="2400" dirty="0" smtClean="0"/>
              <a:t>    </a:t>
            </a:r>
            <a:r>
              <a:rPr lang="ar-SA" sz="2400" u="sng" dirty="0" smtClean="0"/>
              <a:t>الواقع أن كلا من العلمين يتبنى وجهات نظر مختلفة ، فعلم النفس يعنى بدراسة حاجات الفرد </a:t>
            </a:r>
            <a:r>
              <a:rPr lang="ar-SA" sz="2400" u="sng" dirty="0" err="1" smtClean="0"/>
              <a:t>و</a:t>
            </a:r>
            <a:r>
              <a:rPr lang="ar-SA" sz="2400" u="sng" dirty="0" smtClean="0"/>
              <a:t> قدراته </a:t>
            </a:r>
            <a:r>
              <a:rPr lang="ar-SA" sz="2400" u="sng" dirty="0" err="1" smtClean="0"/>
              <a:t>و</a:t>
            </a:r>
            <a:r>
              <a:rPr lang="ar-SA" sz="2400" u="sng" dirty="0" smtClean="0"/>
              <a:t> تنظيمها في محيط شخصيته </a:t>
            </a:r>
            <a:r>
              <a:rPr lang="ar-SA" sz="2400" u="sng" dirty="0" err="1" smtClean="0"/>
              <a:t>و</a:t>
            </a:r>
            <a:r>
              <a:rPr lang="ar-SA" sz="2400" u="sng" dirty="0" smtClean="0"/>
              <a:t> يبحث في مصدر الدوافع الفردية في نطاق التكوين الشخصي ، بينما يهتم علم الاجتماع بالديناميكية التي يقدم على أساسها بناء علاقة كل فرد بغيره من الأفراد في محيط الجماعة  ، ليس هذا فحسب بل انه يبحث عن مصادر الدوافع البشرية </a:t>
            </a:r>
            <a:r>
              <a:rPr lang="ar-SA" sz="2400" dirty="0" smtClean="0"/>
              <a:t>في نطاق الأفكار والقيم التي يتعلمها الفرد من مجتمعه ، بينما يهتم علم النفس بالسلوك الفردي ويهتم علم الاجتماع بالتفاعل الذي يحدث بين أكثر من شخص </a:t>
            </a:r>
            <a:r>
              <a:rPr lang="ar-SA" sz="2400" dirty="0" err="1" smtClean="0"/>
              <a:t>و</a:t>
            </a:r>
            <a:r>
              <a:rPr lang="ar-SA" sz="2400" dirty="0" smtClean="0"/>
              <a:t> تأثير سلوك كل شخص في سلوك الآخر. و رغم الاختلافات الواضحة بين كل من العلمين فهما يلتقيان في الاهتمام بموضوعات متقاربة كثيرة كدراسة سلوكيات المجموعات الرياضية مثلا بغرض الوقوف على الأسباب </a:t>
            </a:r>
            <a:r>
              <a:rPr lang="ar-SA" sz="2400" dirty="0" err="1" smtClean="0"/>
              <a:t>و</a:t>
            </a:r>
            <a:r>
              <a:rPr lang="ar-SA" sz="2400" dirty="0" smtClean="0"/>
              <a:t> الدوافع التي تؤدي إلى هذا السلوك </a:t>
            </a:r>
            <a:endParaRPr lang="ar-SA" sz="2400" dirty="0"/>
          </a:p>
        </p:txBody>
      </p:sp>
    </p:spTree>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algn="r"/>
            <a:r>
              <a:rPr lang="ar-SA" sz="3200" b="1" u="sng" dirty="0" smtClean="0">
                <a:solidFill>
                  <a:srgbClr val="FF0000"/>
                </a:solidFill>
              </a:rPr>
              <a:t>ثانياً : علاقة علم الاجتماع بعلم الأنثروبولوجيا</a:t>
            </a:r>
            <a:r>
              <a:rPr lang="en-US" sz="3200" dirty="0" smtClean="0"/>
              <a:t/>
            </a:r>
            <a:br>
              <a:rPr lang="en-US" sz="3200" dirty="0" smtClean="0"/>
            </a:br>
            <a:r>
              <a:rPr lang="ar-IQ" sz="3200" dirty="0" smtClean="0"/>
              <a:t>   </a:t>
            </a:r>
            <a:r>
              <a:rPr lang="en-US" sz="3200" dirty="0" smtClean="0"/>
              <a:t>*</a:t>
            </a:r>
            <a:r>
              <a:rPr lang="ar-SA" sz="3200" dirty="0" smtClean="0"/>
              <a:t>الأنثروبولوجيا كلمة إغريقية مركبة من كلمتين : الإنسان </a:t>
            </a:r>
            <a:r>
              <a:rPr lang="en-US" sz="3200" u="sng" dirty="0" smtClean="0"/>
              <a:t>ANTHROPES</a:t>
            </a:r>
            <a:r>
              <a:rPr lang="en-US" sz="3200" dirty="0" smtClean="0"/>
              <a:t> </a:t>
            </a:r>
            <a:r>
              <a:rPr lang="ar-SA" sz="3200" dirty="0" smtClean="0"/>
              <a:t>و علم </a:t>
            </a:r>
            <a:r>
              <a:rPr lang="en-US" sz="3200" u="sng" dirty="0" smtClean="0"/>
              <a:t>LOGES</a:t>
            </a:r>
            <a:r>
              <a:rPr lang="en-US" sz="3200" dirty="0" smtClean="0"/>
              <a:t> </a:t>
            </a:r>
            <a:r>
              <a:rPr lang="ar-SA" sz="3200" dirty="0" smtClean="0"/>
              <a:t>  وهي تعني علم الإنسان </a:t>
            </a:r>
            <a:r>
              <a:rPr lang="ar-SA" sz="3200" dirty="0" err="1" smtClean="0"/>
              <a:t>و</a:t>
            </a:r>
            <a:r>
              <a:rPr lang="ar-SA" sz="3200" dirty="0" smtClean="0"/>
              <a:t> يعنى هذا العلم بدراسة مظاهر حياة الإنسان دراسة شاملة </a:t>
            </a:r>
            <a:r>
              <a:rPr lang="ar-SA" sz="3200" dirty="0" err="1" smtClean="0"/>
              <a:t>و</a:t>
            </a:r>
            <a:r>
              <a:rPr lang="ar-SA" sz="3200" dirty="0" smtClean="0"/>
              <a:t> هي تركز على ما هو بدائي </a:t>
            </a:r>
            <a:r>
              <a:rPr lang="ar-SA" sz="3200" dirty="0" err="1" smtClean="0"/>
              <a:t>و</a:t>
            </a:r>
            <a:r>
              <a:rPr lang="ar-SA" sz="3200" dirty="0" smtClean="0"/>
              <a:t> بسيط في حياة الإنسان</a:t>
            </a:r>
            <a:r>
              <a:rPr lang="en-US" sz="3200" dirty="0" smtClean="0"/>
              <a:t>.</a:t>
            </a:r>
            <a:br>
              <a:rPr lang="en-US" sz="3200" dirty="0" smtClean="0"/>
            </a:br>
            <a:r>
              <a:rPr lang="en-US" sz="3200" dirty="0" smtClean="0"/>
              <a:t>*   </a:t>
            </a:r>
            <a:r>
              <a:rPr lang="ar-SA" sz="3200" dirty="0" smtClean="0"/>
              <a:t>تهتم الأنثروبولوجيا أو علم الإنسان ببيان أوجه النشاط الإنساني في عصور قديمة أو المجتمعات البشرية المنعزلة والصغيرة نسبيا </a:t>
            </a:r>
            <a:r>
              <a:rPr lang="ar-SA" sz="3200" dirty="0" err="1" smtClean="0"/>
              <a:t>و</a:t>
            </a:r>
            <a:r>
              <a:rPr lang="ar-SA" sz="3200" dirty="0" smtClean="0"/>
              <a:t> ليس هذا فحسب بل </a:t>
            </a:r>
            <a:r>
              <a:rPr lang="ar-SA" sz="3200" dirty="0" err="1" smtClean="0"/>
              <a:t>انها</a:t>
            </a:r>
            <a:r>
              <a:rPr lang="ar-SA" sz="3200" dirty="0" smtClean="0"/>
              <a:t> تهتم أيضا بدراسة الحضارة البشرية </a:t>
            </a:r>
            <a:r>
              <a:rPr lang="ar-SA" sz="3200" dirty="0" err="1" smtClean="0"/>
              <a:t>و</a:t>
            </a:r>
            <a:r>
              <a:rPr lang="ar-SA" sz="3200" dirty="0" smtClean="0"/>
              <a:t> التطور المادي </a:t>
            </a:r>
            <a:r>
              <a:rPr lang="ar-SA" sz="3200" dirty="0" err="1" smtClean="0"/>
              <a:t>و</a:t>
            </a:r>
            <a:r>
              <a:rPr lang="ar-SA" sz="3200" dirty="0" smtClean="0"/>
              <a:t> الثقافي للإنسان ، </a:t>
            </a:r>
            <a:r>
              <a:rPr lang="en-US" sz="3200" dirty="0" smtClean="0"/>
              <a:t/>
            </a:r>
            <a:br>
              <a:rPr lang="en-US" sz="3200" dirty="0" smtClean="0"/>
            </a:br>
            <a:r>
              <a:rPr lang="ar-IQ" sz="3200" dirty="0" smtClean="0"/>
              <a:t>      *</a:t>
            </a:r>
            <a:r>
              <a:rPr lang="ar-IQ" sz="3200" dirty="0" err="1" smtClean="0"/>
              <a:t>ان</a:t>
            </a:r>
            <a:r>
              <a:rPr lang="ar-IQ" sz="3200" dirty="0" smtClean="0"/>
              <a:t> علم الاجتماع له اهتماماته الواضحة في دراسة </a:t>
            </a:r>
            <a:r>
              <a:rPr lang="ar-IQ" sz="3200" dirty="0" err="1" smtClean="0"/>
              <a:t>اصل</a:t>
            </a:r>
            <a:r>
              <a:rPr lang="ar-IQ" sz="3200" dirty="0" smtClean="0"/>
              <a:t> الحضارة </a:t>
            </a:r>
            <a:r>
              <a:rPr lang="ar-IQ" sz="3200" dirty="0" err="1" smtClean="0"/>
              <a:t>الانسانية</a:t>
            </a:r>
            <a:r>
              <a:rPr lang="ar-IQ" sz="3200" dirty="0" smtClean="0"/>
              <a:t> </a:t>
            </a:r>
            <a:r>
              <a:rPr lang="ar-IQ" sz="3200" dirty="0" err="1" smtClean="0"/>
              <a:t>واهميتها</a:t>
            </a:r>
            <a:r>
              <a:rPr lang="ar-IQ" sz="3200" dirty="0" smtClean="0"/>
              <a:t> وطبيعتها ليس هذا فحسب بل </a:t>
            </a:r>
            <a:r>
              <a:rPr lang="ar-IQ" sz="3200" dirty="0" err="1" smtClean="0"/>
              <a:t>انها</a:t>
            </a:r>
            <a:r>
              <a:rPr lang="ar-IQ" sz="3200" dirty="0" smtClean="0"/>
              <a:t> </a:t>
            </a:r>
            <a:r>
              <a:rPr lang="ar-IQ" sz="3200" dirty="0" err="1" smtClean="0"/>
              <a:t>ايظاً</a:t>
            </a:r>
            <a:r>
              <a:rPr lang="ar-IQ" sz="3200" dirty="0" smtClean="0"/>
              <a:t> كافة </a:t>
            </a:r>
            <a:r>
              <a:rPr lang="ar-IQ" sz="3200" dirty="0" err="1" smtClean="0"/>
              <a:t>الافكار</a:t>
            </a:r>
            <a:r>
              <a:rPr lang="ar-IQ" sz="3200" dirty="0" smtClean="0"/>
              <a:t> والسلوك الذي ينعكس من </a:t>
            </a:r>
            <a:r>
              <a:rPr lang="ar-IQ" sz="3200" dirty="0" err="1" smtClean="0"/>
              <a:t>الافراد</a:t>
            </a:r>
            <a:r>
              <a:rPr lang="ar-IQ" sz="3200" dirty="0" smtClean="0"/>
              <a:t> والتي تجعل من </a:t>
            </a:r>
            <a:r>
              <a:rPr lang="ar-IQ" sz="3200" dirty="0" err="1" smtClean="0"/>
              <a:t>الانسان</a:t>
            </a:r>
            <a:r>
              <a:rPr lang="ar-IQ" sz="3200" dirty="0" smtClean="0"/>
              <a:t> مخلوقاً عظيما وبالتالي تدفعه إلى تكوين مجتمع يضم نظاما اجتماعيا عجيباً . </a:t>
            </a:r>
            <a:endParaRPr lang="ar-SA" sz="3200" dirty="0"/>
          </a:p>
        </p:txBody>
      </p:sp>
    </p:spTree>
  </p:cSld>
  <p:clrMapOvr>
    <a:masterClrMapping/>
  </p:clrMapOvr>
  <p:transition spd="slow">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algn="r"/>
            <a:r>
              <a:rPr lang="ar-SA" sz="2800" b="1" u="sng" dirty="0" smtClean="0">
                <a:solidFill>
                  <a:srgbClr val="FF0000"/>
                </a:solidFill>
              </a:rPr>
              <a:t>رابعاً</a:t>
            </a:r>
            <a:r>
              <a:rPr lang="en-US" sz="2800" b="1" u="sng" dirty="0" smtClean="0">
                <a:solidFill>
                  <a:srgbClr val="FF0000"/>
                </a:solidFill>
              </a:rPr>
              <a:t> </a:t>
            </a:r>
            <a:r>
              <a:rPr lang="ar-SA" sz="2800" b="1" u="sng" dirty="0" smtClean="0">
                <a:solidFill>
                  <a:srgbClr val="FF0000"/>
                </a:solidFill>
              </a:rPr>
              <a:t>: علاقة علم الاجتماع بالجغرافيا</a:t>
            </a:r>
            <a:r>
              <a:rPr lang="en-US" sz="2800" dirty="0" smtClean="0"/>
              <a:t/>
            </a:r>
            <a:br>
              <a:rPr lang="en-US" sz="2800" dirty="0" smtClean="0"/>
            </a:br>
            <a:r>
              <a:rPr lang="en-US" sz="2800" dirty="0" smtClean="0"/>
              <a:t>    </a:t>
            </a:r>
            <a:r>
              <a:rPr lang="ar-SA" sz="2800" dirty="0" smtClean="0"/>
              <a:t>تعتبر دراسة الظواهر الجغرافية من الدراسات المهمة التي يهتم </a:t>
            </a:r>
            <a:r>
              <a:rPr lang="ar-SA" sz="2800" dirty="0" err="1" smtClean="0"/>
              <a:t>بها</a:t>
            </a:r>
            <a:r>
              <a:rPr lang="ar-SA" sz="2800" dirty="0" smtClean="0"/>
              <a:t> علماء الاجتماع لاعتبارها جزءاً من البيئة الخارجية التي تحيط بالإنسان ذاته . فدراسة البيئة الجغرافية من قبل علماء الاجتماع تجعلهم يتعرفون على كثير من الجوانب المتداخلة أو المسبقة </a:t>
            </a:r>
            <a:r>
              <a:rPr lang="ar-SA" sz="2800" u="sng" dirty="0" smtClean="0"/>
              <a:t>لحدوث الظاهرة الاجتماعية </a:t>
            </a:r>
            <a:r>
              <a:rPr lang="ar-SA" sz="2800" dirty="0" smtClean="0"/>
              <a:t>ذاتها وهذا ما يعتبر في حد ذاته موضع اهتمام لعلماء الجغرافيا أنفسهم</a:t>
            </a:r>
            <a:r>
              <a:rPr lang="en-US" sz="2800" dirty="0" smtClean="0"/>
              <a:t>.</a:t>
            </a:r>
            <a:br>
              <a:rPr lang="en-US" sz="2800" dirty="0" smtClean="0"/>
            </a:br>
            <a:r>
              <a:rPr lang="en-US" sz="2800" dirty="0" smtClean="0"/>
              <a:t>  </a:t>
            </a:r>
            <a:r>
              <a:rPr lang="ar-SA" sz="2800" dirty="0" smtClean="0"/>
              <a:t> فدراسة </a:t>
            </a:r>
            <a:r>
              <a:rPr lang="ar-SA" sz="2800" u="sng" dirty="0" smtClean="0"/>
              <a:t>الظواهر السكانية أو الهجرة أو النشاط الاقتصادي </a:t>
            </a:r>
            <a:r>
              <a:rPr lang="ar-SA" sz="2800" dirty="0" smtClean="0"/>
              <a:t>مثلا يجعل المهتمين أن يتعرفوا على طبيعة البيئة الجغرافية </a:t>
            </a:r>
            <a:r>
              <a:rPr lang="ar-SA" sz="2800" dirty="0" err="1" smtClean="0"/>
              <a:t>واثرها</a:t>
            </a:r>
            <a:r>
              <a:rPr lang="ar-SA" sz="2800" dirty="0" smtClean="0"/>
              <a:t> والعوامل المناخية والتضاريس </a:t>
            </a:r>
            <a:r>
              <a:rPr lang="ar-SA" sz="2800" dirty="0" err="1" smtClean="0"/>
              <a:t>و</a:t>
            </a:r>
            <a:r>
              <a:rPr lang="ar-SA" sz="2800" dirty="0" smtClean="0"/>
              <a:t> العوامل الاقتصادية </a:t>
            </a:r>
            <a:r>
              <a:rPr lang="ar-SA" sz="2800" dirty="0" err="1" smtClean="0"/>
              <a:t>و</a:t>
            </a:r>
            <a:r>
              <a:rPr lang="ar-SA" sz="2800" dirty="0" smtClean="0"/>
              <a:t> غيرها التي تؤثر في </a:t>
            </a:r>
            <a:r>
              <a:rPr lang="ar-SA" sz="2800" u="sng" dirty="0" smtClean="0"/>
              <a:t>توزيع السكان أو الكثافة السكانية</a:t>
            </a:r>
            <a:r>
              <a:rPr lang="ar-SA" sz="2800" dirty="0" smtClean="0"/>
              <a:t> أو نوعية النشاط الاقتصادي </a:t>
            </a:r>
            <a:r>
              <a:rPr lang="ar-SA" sz="2800" dirty="0" err="1" smtClean="0"/>
              <a:t>و</a:t>
            </a:r>
            <a:r>
              <a:rPr lang="ar-SA" sz="2800" dirty="0" smtClean="0"/>
              <a:t> عملية الطرد أو الجذب عند دراسة الهجرة سواء كانت داخلية أو خارجية أو مؤقتة أو دائمة كما أن دراسة التركيب السكاني </a:t>
            </a:r>
            <a:r>
              <a:rPr lang="ar-SA" sz="2800" dirty="0" err="1" smtClean="0"/>
              <a:t>و</a:t>
            </a:r>
            <a:r>
              <a:rPr lang="ar-SA" sz="2800" dirty="0" smtClean="0"/>
              <a:t> </a:t>
            </a:r>
            <a:r>
              <a:rPr lang="ar-SA" sz="2800" dirty="0" err="1" smtClean="0"/>
              <a:t>الديموغرافي</a:t>
            </a:r>
            <a:r>
              <a:rPr lang="ar-SA" sz="2800" dirty="0" smtClean="0"/>
              <a:t> للسكان يجعلنا نهتم بدراسة جميع العوامل المتداخلة مع نوعية </a:t>
            </a:r>
            <a:r>
              <a:rPr lang="ar-SA" sz="2800" u="sng" dirty="0" smtClean="0"/>
              <a:t>تركيب السكان، الوضع الطبقي </a:t>
            </a:r>
            <a:r>
              <a:rPr lang="ar-SA" sz="2800" u="sng" dirty="0" err="1" smtClean="0"/>
              <a:t>و</a:t>
            </a:r>
            <a:r>
              <a:rPr lang="ar-SA" sz="2800" u="sng" dirty="0" smtClean="0"/>
              <a:t> المهني </a:t>
            </a:r>
            <a:r>
              <a:rPr lang="ar-SA" sz="2800" u="sng" dirty="0" err="1" smtClean="0"/>
              <a:t>و</a:t>
            </a:r>
            <a:r>
              <a:rPr lang="ar-SA" sz="2800" u="sng" dirty="0" smtClean="0"/>
              <a:t> جميع الأنشطة الاقتصادية </a:t>
            </a:r>
            <a:r>
              <a:rPr lang="ar-SA" sz="2800" dirty="0" smtClean="0"/>
              <a:t>كما أن دراسة قضايا النمو السكاني أو الزيادة السكانية تجعلنا نهتم أيضا بقضايا </a:t>
            </a:r>
            <a:r>
              <a:rPr lang="ar-SA" sz="2800" u="sng" dirty="0" err="1" smtClean="0"/>
              <a:t>سوسيولوجية</a:t>
            </a:r>
            <a:r>
              <a:rPr lang="ar-SA" sz="2800" u="sng" dirty="0" smtClean="0"/>
              <a:t> و سكانية مثل المواليد </a:t>
            </a:r>
            <a:r>
              <a:rPr lang="ar-SA" sz="2800" u="sng" dirty="0" err="1" smtClean="0"/>
              <a:t>و</a:t>
            </a:r>
            <a:r>
              <a:rPr lang="ar-SA" sz="2800" u="sng" dirty="0" smtClean="0"/>
              <a:t> الوفيات </a:t>
            </a:r>
            <a:r>
              <a:rPr lang="ar-SA" sz="2800" u="sng" dirty="0" err="1" smtClean="0"/>
              <a:t>و</a:t>
            </a:r>
            <a:r>
              <a:rPr lang="ar-SA" sz="2800" u="sng" dirty="0" smtClean="0"/>
              <a:t> علاقة الموارد </a:t>
            </a:r>
            <a:r>
              <a:rPr lang="ar-SA" sz="2800" u="sng" dirty="0" err="1" smtClean="0"/>
              <a:t>و</a:t>
            </a:r>
            <a:r>
              <a:rPr lang="ar-SA" sz="2800" u="sng" dirty="0" smtClean="0"/>
              <a:t> الغذاء بالسكان، نوعية الفقر </a:t>
            </a:r>
            <a:r>
              <a:rPr lang="ar-SA" sz="2800" dirty="0" err="1" smtClean="0"/>
              <a:t>و</a:t>
            </a:r>
            <a:r>
              <a:rPr lang="ar-SA" sz="2800" dirty="0" smtClean="0"/>
              <a:t> غير ذلك </a:t>
            </a:r>
            <a:endParaRPr lang="ar-SA" sz="2800" dirty="0"/>
          </a:p>
        </p:txBody>
      </p:sp>
    </p:spTree>
  </p:cSld>
  <p:clrMapOvr>
    <a:masterClrMapping/>
  </p:clrMapOvr>
  <p:transition spd="slow">
    <p:plus/>
  </p:transition>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Words>
  <PresentationFormat>عرض على الشاشة (3:4)‏</PresentationFormat>
  <Paragraphs>4</Paragraphs>
  <Slides>4</Slides>
  <Notes>0</Notes>
  <HiddenSlides>0</HiddenSlides>
  <MMClips>0</MMClips>
  <ScaleCrop>false</ScaleCrop>
  <HeadingPairs>
    <vt:vector size="4" baseType="variant">
      <vt:variant>
        <vt:lpstr>سمة</vt:lpstr>
      </vt:variant>
      <vt:variant>
        <vt:i4>1</vt:i4>
      </vt:variant>
      <vt:variant>
        <vt:lpstr>عناوين الشرائح</vt:lpstr>
      </vt:variant>
      <vt:variant>
        <vt:i4>4</vt:i4>
      </vt:variant>
    </vt:vector>
  </HeadingPairs>
  <TitlesOfParts>
    <vt:vector size="5" baseType="lpstr">
      <vt:lpstr>سمة Office</vt:lpstr>
      <vt:lpstr> علاقة علم الاجتماع بالعلوم الاجتماعية اولاً :  علاقة علم الاجتماع بعلم النفس   ثانياً : علاقة علم الاجتماع بعلم الأنثروبولوجيا  ثالثاً : علاقة علم الاجتماع بعلم التاريخ  رابعاً: علاقة علم الاجتماع بالجغرافيا  خامساً : علاقة علم الاجتماع بعلم الاقتصاد  سادساً: علاقة علم الاجتماع بعلم السياسة  سابعاً : علاقة علم الاجتماع بالإدارة  ثامناً : علاقة علم الاجتماع بعلم اللغة  تاسعاً :  علاقة علم الاجتماع بالقانون  عاشراً:  علاقة علم الاجتماع بالخدمة الاجتماعية </vt:lpstr>
      <vt:lpstr>علاقة علم الاجتماع الرياضي بعلم النفس الرياضي         قد يتصور بعضهم أن علم الاجتماع يهتم بدراسة الجماعة بينما يهتم علم النفس بدراسة الفرد ، غير أن هذا الاتجاه لا يقرر الحقيقة كاملة ، فالجماعة ما هي إلا عدد أقل أو أكثر من الأفراد ، والجماعات لا تفكر أو تشعر أو تتصرف إلا في أسلوب مجازي ، إذ أن التفكير و السلوك لا يصدران إلا عن الأفراد ، كما أن الإنسان الفرد ليس له وجود والحياة الإنسانية إلا في وسط جمعي وهذا يظهر التداخل بين كل من علم الاجتماع و علم النفس و يظهر بوضوح في فرع علم النفس الاجتماعي الذي يقع على الحدود بين العلمين.        الواقع أن كلا من العلمين يتبنى وجهات نظر مختلفة ، فعلم النفس يعنى بدراسة حاجات الفرد و قدراته و تنظيمها في محيط شخصيته و يبحث في مصدر الدوافع الفردية في نطاق التكوين الشخصي ، بينما يهتم علم الاجتماع بالديناميكية التي يقدم على أساسها بناء علاقة كل فرد بغيره من الأفراد في محيط الجماعة  ، ليس هذا فحسب بل انه يبحث عن مصادر الدوافع البشرية في نطاق الأفكار والقيم التي يتعلمها الفرد من مجتمعه ، بينما يهتم علم النفس بالسلوك الفردي ويهتم علم الاجتماع بالتفاعل الذي يحدث بين أكثر من شخص و تأثير سلوك كل شخص في سلوك الآخر. و رغم الاختلافات الواضحة بين كل من العلمين فهما يلتقيان في الاهتمام بموضوعات متقاربة كثيرة كدراسة سلوكيات المجموعات الرياضية مثلا بغرض الوقوف على الأسباب و الدوافع التي تؤدي إلى هذا السلوك </vt:lpstr>
      <vt:lpstr>ثانياً : علاقة علم الاجتماع بعلم الأنثروبولوجيا    *الأنثروبولوجيا كلمة إغريقية مركبة من كلمتين : الإنسان ANTHROPES و علم LOGES   وهي تعني علم الإنسان و يعنى هذا العلم بدراسة مظاهر حياة الإنسان دراسة شاملة و هي تركز على ما هو بدائي و بسيط في حياة الإنسان. *   تهتم الأنثروبولوجيا أو علم الإنسان ببيان أوجه النشاط الإنساني في عصور قديمة أو المجتمعات البشرية المنعزلة والصغيرة نسبيا و ليس هذا فحسب بل انها تهتم أيضا بدراسة الحضارة البشرية و التطور المادي و الثقافي للإنسان ،        *ان علم الاجتماع له اهتماماته الواضحة في دراسة اصل الحضارة الانسانية واهميتها وطبيعتها ليس هذا فحسب بل انها ايظاً كافة الافكار والسلوك الذي ينعكس من الافراد والتي تجعل من الانسان مخلوقاً عظيما وبالتالي تدفعه إلى تكوين مجتمع يضم نظاما اجتماعيا عجيباً . </vt:lpstr>
      <vt:lpstr>رابعاً : علاقة علم الاجتماع بالجغرافيا     تعتبر دراسة الظواهر الجغرافية من الدراسات المهمة التي يهتم بها علماء الاجتماع لاعتبارها جزءاً من البيئة الخارجية التي تحيط بالإنسان ذاته . فدراسة البيئة الجغرافية من قبل علماء الاجتماع تجعلهم يتعرفون على كثير من الجوانب المتداخلة أو المسبقة لحدوث الظاهرة الاجتماعية ذاتها وهذا ما يعتبر في حد ذاته موضع اهتمام لعلماء الجغرافيا أنفسهم.    فدراسة الظواهر السكانية أو الهجرة أو النشاط الاقتصادي مثلا يجعل المهتمين أن يتعرفوا على طبيعة البيئة الجغرافية واثرها والعوامل المناخية والتضاريس و العوامل الاقتصادية و غيرها التي تؤثر في توزيع السكان أو الكثافة السكانية أو نوعية النشاط الاقتصادي و عملية الطرد أو الجذب عند دراسة الهجرة سواء كانت داخلية أو خارجية أو مؤقتة أو دائمة كما أن دراسة التركيب السكاني و الديموغرافي للسكان يجعلنا نهتم بدراسة جميع العوامل المتداخلة مع نوعية تركيب السكان، الوضع الطبقي و المهني و جميع الأنشطة الاقتصادية كما أن دراسة قضايا النمو السكاني أو الزيادة السكانية تجعلنا نهتم أيضا بقضايا سوسيولوجية و سكانية مثل المواليد و الوفيات و علاقة الموارد و الغذاء بالسكان، نوعية الفقر و غير ذلك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علاقة علم الاجتماع بالعلوم الاجتماعية اولاً :  علاقة علم الاجتماع بعلم النفس   ثانياً : علاقة علم الاجتماع بعلم الأنثروبولوجيا  ثالثاً : علاقة علم الاجتماع بعلم التاريخ  رابعاً: علاقة علم الاجتماع بالجغرافيا  خامساً : علاقة علم الاجتماع بعلم الاقتصاد  سادساً: علاقة علم الاجتماع بعلم السياسة  سابعاً : علاقة علم الاجتماع بالإدارة  ثامناً : علاقة علم الاجتماع بعلم اللغة  تاسعاً :  علاقة علم الاجتماع بالقانون  عاشراً:  علاقة علم الاجتماع بالخدمة الاجتماعية </dc:title>
  <dc:creator>HP</dc:creator>
  <cp:lastModifiedBy>DR.Ahmed Saker 2O14</cp:lastModifiedBy>
  <cp:revision>1</cp:revision>
  <dcterms:created xsi:type="dcterms:W3CDTF">2018-12-10T17:48:21Z</dcterms:created>
  <dcterms:modified xsi:type="dcterms:W3CDTF">2018-12-10T18:31:40Z</dcterms:modified>
</cp:coreProperties>
</file>